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  <a:lvl2pPr marL="777875" indent="-333375" algn="ctr">
              <a:spcBef>
                <a:spcPts val="0"/>
              </a:spcBef>
              <a:defRPr i="1" sz="2400"/>
            </a:lvl2pPr>
            <a:lvl3pPr marL="1222375" indent="-333375" algn="ctr">
              <a:spcBef>
                <a:spcPts val="0"/>
              </a:spcBef>
              <a:defRPr i="1" sz="2400"/>
            </a:lvl3pPr>
            <a:lvl4pPr marL="1666875" indent="-333375" algn="ctr">
              <a:spcBef>
                <a:spcPts val="0"/>
              </a:spcBef>
              <a:defRPr i="1" sz="2400"/>
            </a:lvl4pPr>
            <a:lvl5pPr marL="2111375" indent="-333375" algn="ctr">
              <a:spcBef>
                <a:spcPts val="0"/>
              </a:spcBef>
              <a:defRPr i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1270000" y="4267112"/>
            <a:ext cx="10464800" cy="60977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8"/>
            <a:ext cx="9753604" cy="65057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2"/>
            <a:ext cx="12401550" cy="8267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5"/>
            <a:ext cx="9429750" cy="62865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g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gif"/><Relationship Id="rId3" Type="http://schemas.openxmlformats.org/officeDocument/2006/relationships/image" Target="../media/image5.gif"/><Relationship Id="rId4" Type="http://schemas.openxmlformats.org/officeDocument/2006/relationships/image" Target="../media/image6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gif"/><Relationship Id="rId3" Type="http://schemas.openxmlformats.org/officeDocument/2006/relationships/image" Target="../media/image5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volution Neural Network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Neural Network</a:t>
            </a:r>
          </a:p>
        </p:txBody>
      </p:sp>
      <p:sp>
        <p:nvSpPr>
          <p:cNvPr id="120" name="- Pramod Divakarmurth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Pramod Divakarmurthy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ctivation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Activation Function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919" y="3311499"/>
            <a:ext cx="10336962" cy="4668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tacking Convolution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Stacking Convolution Layers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800" y="4387007"/>
            <a:ext cx="11267862" cy="404718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vNet is a sequence of convolutional layer, interspersed with activation function"/>
          <p:cNvSpPr txBox="1"/>
          <p:nvPr/>
        </p:nvSpPr>
        <p:spPr>
          <a:xfrm>
            <a:off x="797306" y="2749582"/>
            <a:ext cx="114101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ConvNet is a sequence of convolutional layer, interspersed with activation function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3. Pooling 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3. Pooling Layer</a:t>
            </a:r>
          </a:p>
        </p:txBody>
      </p:sp>
      <p:pic>
        <p:nvPicPr>
          <p:cNvPr id="180" name="1_KQIEqhxzICU7thjaQBfPBQ.jpeg" descr="1_KQIEqhxzICU7thjaQBfPBQ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7800" y="3901016"/>
            <a:ext cx="7569200" cy="557530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o progressively reduce the spatial size (downsampling) of the Convolved Feature…"/>
          <p:cNvSpPr txBox="1"/>
          <p:nvPr/>
        </p:nvSpPr>
        <p:spPr>
          <a:xfrm>
            <a:off x="943595" y="2025737"/>
            <a:ext cx="11490722" cy="1807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pPr>
            <a:r>
              <a:t>To progressively reduce the spatial size (downsampling) of the Convolved Feature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pPr>
            <a:r>
              <a:t>Reduces the number of parameters and computational power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 b="1"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pPr>
            <a:r>
              <a:t>Extracting dominant features</a:t>
            </a:r>
            <a:r>
              <a:rPr b="0"/>
              <a:t> which are rotational and positional invariant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4. Fully Connected Layer (FC Lay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5200"/>
            </a:lvl1pPr>
          </a:lstStyle>
          <a:p>
            <a:pPr/>
            <a:r>
              <a:t>4. Fully Connected Layer (FC Layer)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802465"/>
            <a:ext cx="11099801" cy="4861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NN Sequence To Classify Handwritten Dig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CNN Sequence To Classify Handwritten Digits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612" y="3004125"/>
            <a:ext cx="10807576" cy="5785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Visualizing Filters &amp; Feature Maps"/>
          <p:cNvSpPr txBox="1"/>
          <p:nvPr>
            <p:ph type="title"/>
          </p:nvPr>
        </p:nvSpPr>
        <p:spPr>
          <a:xfrm>
            <a:off x="952500" y="253999"/>
            <a:ext cx="11099800" cy="1239377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Visualizing Filters &amp; Feature Maps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1686513"/>
            <a:ext cx="13004803" cy="3764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2013" y="5643755"/>
            <a:ext cx="7205081" cy="4147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opular Architec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Popular Architectures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8902" y="2176727"/>
            <a:ext cx="10226996" cy="71273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raditional Neural Networ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300"/>
            </a:pPr>
            <a:r>
              <a:t>Traditional Neural Network </a:t>
            </a:r>
          </a:p>
          <a:p>
            <a:pPr>
              <a:defRPr sz="4300"/>
            </a:pPr>
            <a:r>
              <a:t>Vs </a:t>
            </a:r>
          </a:p>
          <a:p>
            <a:pPr>
              <a:defRPr sz="4300"/>
            </a:pPr>
            <a:r>
              <a:t>Convolution Neural Network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8015" y="3282950"/>
            <a:ext cx="11417302" cy="461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5860" y="3930058"/>
            <a:ext cx="5593204" cy="2638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NN And Lay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CNN And Layers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895" y="3540085"/>
            <a:ext cx="11203010" cy="440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1. Input Layer - An Image is a matrix of pixe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300"/>
            </a:lvl1pPr>
          </a:lstStyle>
          <a:p>
            <a:pPr/>
            <a:r>
              <a:t>1. Input Layer - An Image is a matrix of pixel values</a:t>
            </a:r>
          </a:p>
        </p:txBody>
      </p:sp>
      <p:pic>
        <p:nvPicPr>
          <p:cNvPr id="130" name="8-gif.gif" descr="8-gif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0532" y="2969683"/>
            <a:ext cx="4876803" cy="486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1_15yDvGKV47a0nkf5qLKOOQ.png" descr="1_15yDvGKV47a0nkf5qLKOOQ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8966" y="3119912"/>
            <a:ext cx="6275009" cy="456364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rayScale"/>
          <p:cNvSpPr txBox="1"/>
          <p:nvPr/>
        </p:nvSpPr>
        <p:spPr>
          <a:xfrm>
            <a:off x="2299460" y="8390466"/>
            <a:ext cx="159867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GrayScale</a:t>
            </a:r>
          </a:p>
        </p:txBody>
      </p:sp>
      <p:sp>
        <p:nvSpPr>
          <p:cNvPr id="133" name="RGB"/>
          <p:cNvSpPr txBox="1"/>
          <p:nvPr/>
        </p:nvSpPr>
        <p:spPr>
          <a:xfrm>
            <a:off x="8694588" y="8390466"/>
            <a:ext cx="78028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RGB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2. Convolution Layer — Conv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5100"/>
            </a:lvl1pPr>
          </a:lstStyle>
          <a:p>
            <a:pPr/>
            <a:r>
              <a:t>2. Convolution Layer — Convolution</a:t>
            </a:r>
          </a:p>
        </p:txBody>
      </p:sp>
      <p:pic>
        <p:nvPicPr>
          <p:cNvPr id="136" name="1_GcI7G-JLAQiEoCON7xFbhg.gif" descr="1_GcI7G-JLAQiEoCON7xFbh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5163" y="4476036"/>
            <a:ext cx="6069406" cy="44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700" y="5223705"/>
            <a:ext cx="2599841" cy="235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00052" y="5594350"/>
            <a:ext cx="1879602" cy="16129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="/>
          <p:cNvSpPr txBox="1"/>
          <p:nvPr/>
        </p:nvSpPr>
        <p:spPr>
          <a:xfrm>
            <a:off x="6533302" y="5960907"/>
            <a:ext cx="480061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140" name="*"/>
          <p:cNvSpPr txBox="1"/>
          <p:nvPr/>
        </p:nvSpPr>
        <p:spPr>
          <a:xfrm>
            <a:off x="3606091" y="6126007"/>
            <a:ext cx="362409" cy="820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8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*</a:t>
            </a: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0778" y="7971366"/>
            <a:ext cx="1187685" cy="51070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Kernel/Filter (K)"/>
          <p:cNvSpPr txBox="1"/>
          <p:nvPr/>
        </p:nvSpPr>
        <p:spPr>
          <a:xfrm>
            <a:off x="3804416" y="7841908"/>
            <a:ext cx="267087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700"/>
              </a:lnSpc>
              <a:defRPr sz="2800"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Kernel/Filter (K)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64139" y="1686658"/>
            <a:ext cx="6676522" cy="2910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onvolution Operation on a MxNx3 image matrix with a 3x3x3 Kern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Convolution Operation on a MxNx3 image matrix with a 3x3x3 Kernel</a:t>
            </a:r>
          </a:p>
        </p:txBody>
      </p:sp>
      <p:pic>
        <p:nvPicPr>
          <p:cNvPr id="146" name="1_ciDgQEjViWLnCbmX-EeSrA.gif" descr="1_ciDgQEjViWLnCbmX-EeSrA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499" y="2618581"/>
            <a:ext cx="11099801" cy="6243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ad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Padding</a:t>
            </a:r>
          </a:p>
        </p:txBody>
      </p:sp>
      <p:pic>
        <p:nvPicPr>
          <p:cNvPr id="149" name="full_padding_no_strides.gif" descr="full_padding_no_stride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818" y="4156283"/>
            <a:ext cx="3683323" cy="428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1_nYf_cUIHFEWU1JXGwnz-Ig.gif" descr="1_nYf_cUIHFEWU1JXGwnz-I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262" y="4205873"/>
            <a:ext cx="3683322" cy="4186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03c1f6ce34af21f30fa91f00d5ba1899dfdcd411_validpadding.gif" descr="03c1f6ce34af21f30fa91f00d5ba1899dfdcd411_validpadding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48706" y="4366385"/>
            <a:ext cx="3400907" cy="386584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ull Padding"/>
          <p:cNvSpPr txBox="1"/>
          <p:nvPr/>
        </p:nvSpPr>
        <p:spPr>
          <a:xfrm>
            <a:off x="1916407" y="3545604"/>
            <a:ext cx="191414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Full Padding</a:t>
            </a:r>
          </a:p>
        </p:txBody>
      </p:sp>
      <p:sp>
        <p:nvSpPr>
          <p:cNvPr id="153" name="Same Padding"/>
          <p:cNvSpPr txBox="1"/>
          <p:nvPr/>
        </p:nvSpPr>
        <p:spPr>
          <a:xfrm>
            <a:off x="5707955" y="3545604"/>
            <a:ext cx="221925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Same Padding</a:t>
            </a:r>
          </a:p>
        </p:txBody>
      </p:sp>
      <p:sp>
        <p:nvSpPr>
          <p:cNvPr id="154" name="Valid Padding"/>
          <p:cNvSpPr txBox="1"/>
          <p:nvPr/>
        </p:nvSpPr>
        <p:spPr>
          <a:xfrm>
            <a:off x="9804610" y="3545604"/>
            <a:ext cx="208910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Valid Padding</a:t>
            </a:r>
          </a:p>
        </p:txBody>
      </p:sp>
      <p:sp>
        <p:nvSpPr>
          <p:cNvPr id="155" name="Output size…"/>
          <p:cNvSpPr txBox="1"/>
          <p:nvPr/>
        </p:nvSpPr>
        <p:spPr>
          <a:xfrm>
            <a:off x="5896626" y="8274294"/>
            <a:ext cx="1841908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Image size</a:t>
            </a:r>
          </a:p>
        </p:txBody>
      </p:sp>
      <p:sp>
        <p:nvSpPr>
          <p:cNvPr id="156" name="Output size…"/>
          <p:cNvSpPr txBox="1"/>
          <p:nvPr/>
        </p:nvSpPr>
        <p:spPr>
          <a:xfrm>
            <a:off x="1417930" y="8274294"/>
            <a:ext cx="2485035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(m+k-1) * (m+k-1)</a:t>
            </a:r>
          </a:p>
        </p:txBody>
      </p:sp>
      <p:sp>
        <p:nvSpPr>
          <p:cNvPr id="157" name="Output size…"/>
          <p:cNvSpPr txBox="1"/>
          <p:nvPr/>
        </p:nvSpPr>
        <p:spPr>
          <a:xfrm>
            <a:off x="9649008" y="8274294"/>
            <a:ext cx="2400301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Output size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== </a:t>
            </a:r>
          </a:p>
          <a:p>
            <a:pPr>
              <a:defRPr>
                <a:latin typeface="+mj-lt"/>
                <a:ea typeface="+mj-ea"/>
                <a:cs typeface="+mj-cs"/>
                <a:sym typeface="Helvetica Neue"/>
              </a:defRPr>
            </a:pPr>
            <a:r>
              <a:t>(m-k+1)* (m-k+1)</a:t>
            </a:r>
          </a:p>
        </p:txBody>
      </p:sp>
      <p:sp>
        <p:nvSpPr>
          <p:cNvPr id="158" name="Pixels in the middle are used more often than pixels on corners and edges…"/>
          <p:cNvSpPr txBox="1"/>
          <p:nvPr/>
        </p:nvSpPr>
        <p:spPr>
          <a:xfrm>
            <a:off x="1597062" y="2013037"/>
            <a:ext cx="10441038" cy="1223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Pixels in the middle are used more often than pixels on corners and edges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000000">
                      <a:alpha val="84313"/>
                    </a:srgbClr>
                  </a:solidFill>
                  <a:prstDash val="solid"/>
                  <a:miter lim="400000"/>
                </a:ln>
                <a:solidFill>
                  <a:srgbClr val="000000">
                    <a:alpha val="84313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Information on the borders of images are not preserved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r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Stride</a:t>
            </a:r>
          </a:p>
        </p:txBody>
      </p:sp>
      <p:pic>
        <p:nvPicPr>
          <p:cNvPr id="161" name="1_1VJDP6qDY9-ExTuQVEOlVg.gif" descr="1_1VJDP6qDY9-ExTuQVEOlV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15994" y="3556675"/>
            <a:ext cx="5690923" cy="54892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1_nYf_cUIHFEWU1JXGwnz-Ig.gif" descr="1_nYf_cUIHFEWU1JXGwnz-Ig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222" y="3200015"/>
            <a:ext cx="5184363" cy="589311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The number of pixels by which we slide our filter matrix over the input matrix…"/>
          <p:cNvSpPr txBox="1"/>
          <p:nvPr/>
        </p:nvSpPr>
        <p:spPr>
          <a:xfrm>
            <a:off x="1206573" y="1809837"/>
            <a:ext cx="10676336" cy="1223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pPr>
            <a:r>
              <a:t>The number of pixels by which we slide our filter matrix over the input matrix</a:t>
            </a:r>
          </a:p>
          <a:p>
            <a:pPr marL="228600" indent="-228600" algn="l" defTabSz="457200">
              <a:lnSpc>
                <a:spcPts val="4600"/>
              </a:lnSpc>
              <a:buSzPct val="100000"/>
              <a:buChar char="•"/>
              <a:defRPr>
                <a:ln w="3175" cap="flat">
                  <a:solidFill>
                    <a:srgbClr val="6D6D6D"/>
                  </a:solidFill>
                  <a:prstDash val="solid"/>
                  <a:miter lim="400000"/>
                </a:ln>
                <a:latin typeface="+mn-lt"/>
                <a:ea typeface="+mn-ea"/>
                <a:cs typeface="+mn-cs"/>
                <a:sym typeface="Helvetica"/>
              </a:defRPr>
            </a:pPr>
            <a:r>
              <a:t>Having a larger stride will produce smaller feature maps.</a:t>
            </a:r>
          </a:p>
        </p:txBody>
      </p:sp>
      <p:sp>
        <p:nvSpPr>
          <p:cNvPr id="164" name="Stride Length = 1 (Default)"/>
          <p:cNvSpPr txBox="1"/>
          <p:nvPr/>
        </p:nvSpPr>
        <p:spPr>
          <a:xfrm>
            <a:off x="1689310" y="8981202"/>
            <a:ext cx="390418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Stride Length = 1 (Default)</a:t>
            </a:r>
          </a:p>
        </p:txBody>
      </p:sp>
      <p:sp>
        <p:nvSpPr>
          <p:cNvPr id="165" name="Stride Length = 2"/>
          <p:cNvSpPr txBox="1"/>
          <p:nvPr/>
        </p:nvSpPr>
        <p:spPr>
          <a:xfrm>
            <a:off x="8363922" y="8981202"/>
            <a:ext cx="259506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/>
            <a:r>
              <a:t>Stride Length = 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ize of Activation 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Size of Activation Map</a:t>
            </a:r>
          </a:p>
        </p:txBody>
      </p:sp>
      <p:sp>
        <p:nvSpPr>
          <p:cNvPr id="168" name="There is a formula which is used in determining the dimension of the activation maps:…"/>
          <p:cNvSpPr txBox="1"/>
          <p:nvPr/>
        </p:nvSpPr>
        <p:spPr>
          <a:xfrm>
            <a:off x="1382833" y="2203448"/>
            <a:ext cx="10239134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There is a formula which is used in determining the dimension of the activation maps:</a:t>
            </a:r>
          </a:p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b="1" sz="2900">
                <a:latin typeface="+mn-lt"/>
                <a:ea typeface="+mn-ea"/>
                <a:cs typeface="+mn-cs"/>
                <a:sym typeface="Helvetica"/>
              </a:defRPr>
            </a:pPr>
            <a:r>
              <a:t>(N + 2P — F)/ S + 1</a:t>
            </a:r>
          </a:p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where </a:t>
            </a:r>
          </a:p>
          <a:p>
            <a:pPr algn="l" defTabSz="457200"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	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	N = Dimension of image (input) file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P = Padding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	F = Dimension of filter</a:t>
            </a:r>
          </a:p>
          <a:p>
            <a:pPr marL="457200" indent="-317500" algn="l" defTabSz="457200">
              <a:buSzPct val="145000"/>
              <a:buFont typeface="Helvetica"/>
              <a:buChar char="•"/>
              <a:defRPr sz="2100">
                <a:latin typeface="+mn-lt"/>
                <a:ea typeface="+mn-ea"/>
                <a:cs typeface="+mn-cs"/>
                <a:sym typeface="Helvetica"/>
              </a:defRPr>
            </a:pPr>
            <a:r>
              <a:t>	S = Stride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932" y="6642042"/>
            <a:ext cx="4912828" cy="215900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Activation Map Size = (32 + 0 - 5)/1 + 1…"/>
          <p:cNvSpPr txBox="1"/>
          <p:nvPr/>
        </p:nvSpPr>
        <p:spPr>
          <a:xfrm>
            <a:off x="6717927" y="7306863"/>
            <a:ext cx="57326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Activation Map Size = (32 + 0 - 5)/1 + 1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 Neue"/>
              </a:defRPr>
            </a:pPr>
            <a:r>
              <a:t>           = 28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